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349" r:id="rId3"/>
    <p:sldId id="337" r:id="rId4"/>
    <p:sldId id="338" r:id="rId5"/>
    <p:sldId id="339" r:id="rId6"/>
    <p:sldId id="334" r:id="rId7"/>
    <p:sldId id="335" r:id="rId8"/>
    <p:sldId id="344" r:id="rId9"/>
    <p:sldId id="345" r:id="rId10"/>
    <p:sldId id="346" r:id="rId11"/>
    <p:sldId id="347" r:id="rId12"/>
    <p:sldId id="341" r:id="rId13"/>
    <p:sldId id="340" r:id="rId14"/>
    <p:sldId id="348" r:id="rId15"/>
    <p:sldId id="262" r:id="rId16"/>
  </p:sldIdLst>
  <p:sldSz cx="12192000" cy="6858000"/>
  <p:notesSz cx="6858000" cy="9144000"/>
  <p:custDataLst>
    <p:tags r:id="rId18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>
      <p:cViewPr varScale="1">
        <p:scale>
          <a:sx n="128" d="100"/>
          <a:sy n="128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2024/2/2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4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>
                <a:latin typeface="Calibri" panose="020F0502020204030204"/>
              </a:rPr>
              <a:t>Zhihan Ning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165217C-2CE6-70A4-76B0-C4337CAE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1" y="1937675"/>
            <a:ext cx="5327467" cy="367940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A6F7CD3-5BFE-279F-E35D-96DDC30333E8}"/>
              </a:ext>
            </a:extLst>
          </p:cNvPr>
          <p:cNvSpPr txBox="1"/>
          <p:nvPr/>
        </p:nvSpPr>
        <p:spPr>
          <a:xfrm>
            <a:off x="677493" y="1937675"/>
            <a:ext cx="5327467" cy="36558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8802FC-C019-6586-114A-4FC63021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21" y="2001862"/>
            <a:ext cx="5441703" cy="3515370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Thread Class Example</a:t>
            </a:r>
            <a:endParaRPr lang="zh-CN" sz="4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2473E4-47C9-19EC-6EE6-4041E2C6D5D8}"/>
              </a:ext>
            </a:extLst>
          </p:cNvPr>
          <p:cNvSpPr txBox="1"/>
          <p:nvPr/>
        </p:nvSpPr>
        <p:spPr>
          <a:xfrm>
            <a:off x="6069122" y="2001861"/>
            <a:ext cx="5441704" cy="35153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10268216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Thread by Runnable Interface</a:t>
            </a:r>
            <a:endParaRPr lang="zh-CN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DBF8D0-55AF-00E4-3601-CA74ADED8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3" y="2221452"/>
            <a:ext cx="5327467" cy="36558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4C060A-A579-3A87-DB30-E7F99810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23" y="2653600"/>
            <a:ext cx="5441703" cy="27915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A6F7CD3-5BFE-279F-E35D-96DDC30333E8}"/>
              </a:ext>
            </a:extLst>
          </p:cNvPr>
          <p:cNvSpPr txBox="1"/>
          <p:nvPr/>
        </p:nvSpPr>
        <p:spPr>
          <a:xfrm>
            <a:off x="677493" y="2221452"/>
            <a:ext cx="5327467" cy="36558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ED33A0-78BB-E045-3F4F-7D5B16B0DB21}"/>
              </a:ext>
            </a:extLst>
          </p:cNvPr>
          <p:cNvSpPr txBox="1"/>
          <p:nvPr/>
        </p:nvSpPr>
        <p:spPr>
          <a:xfrm>
            <a:off x="691720" y="1198311"/>
            <a:ext cx="10833333" cy="8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can also create a new class which implements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java.lang.Runnable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interface and override run() method. Then we instantiate a Thread object and call start() method on this object. 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2473E4-47C9-19EC-6EE6-4041E2C6D5D8}"/>
              </a:ext>
            </a:extLst>
          </p:cNvPr>
          <p:cNvSpPr txBox="1"/>
          <p:nvPr/>
        </p:nvSpPr>
        <p:spPr>
          <a:xfrm>
            <a:off x="6069122" y="2653600"/>
            <a:ext cx="5441704" cy="27915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Server{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private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// See previous slides,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to implement the server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Server(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// “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refers to the private “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this class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void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while(!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serverSocket.isClosed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Socket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serverSocket.accept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// See previous slides, returns the socket and establish a connection between server and client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Codes needed here to handle the clients with Multithreading techniques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(socket);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Thread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thread.start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Note that other functions, e.g., closing the server,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static void main(String[]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throws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// the “main” function}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961867-2AC3-3C2F-193A-296325A4215E}"/>
              </a:ext>
            </a:extLst>
          </p:cNvPr>
          <p:cNvSpPr txBox="1"/>
          <p:nvPr/>
        </p:nvSpPr>
        <p:spPr>
          <a:xfrm>
            <a:off x="1631504" y="3717033"/>
            <a:ext cx="6840760" cy="10801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Client{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Socket socket;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See previous slides, socket is used to implement the client</a:t>
            </a:r>
            <a:endParaRPr lang="nb-NO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private BufferedReader bufferedReader; // Read from the server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private BufferedWriter bufferedWriter; // Write to the terminal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private String username;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Client(Socket socket, String username){//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previous slides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void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(){// Functions leveraging 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listenForMessage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Thread(new Runnable(){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@Override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String 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msgFromGroupChat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.isConnected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msgFromGroupChat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.readLine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msgFromGroupChat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}).start();}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// Note that other functions, e.g., closing the client,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static void main(String[]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throws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{// the “main” function}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6394E9-9383-56C7-4C69-2E7E0A8D5055}"/>
              </a:ext>
            </a:extLst>
          </p:cNvPr>
          <p:cNvSpPr txBox="1"/>
          <p:nvPr/>
        </p:nvSpPr>
        <p:spPr>
          <a:xfrm>
            <a:off x="983432" y="3212976"/>
            <a:ext cx="5616624" cy="27363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8900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Runnable{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clientUsername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(Socket socket){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socket;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InputStreamReader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socket.getInputStream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clientUsername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.readLine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clientHandlers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.add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broadcastMessage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@Override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String 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messageFromClient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.isConnected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messageFromClient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.readLine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broadcastMessage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messageFromClient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);}}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Note that other functions, e.g., removing the client,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messageToSend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Send messages to other clients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Framework of Project #1</a:t>
            </a:r>
            <a:endParaRPr lang="zh-CN" sz="4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2412921-588C-7E25-AFA0-6D1F6007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1" y="1281638"/>
            <a:ext cx="10804879" cy="54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4872631" y="1052736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5154035" y="1212721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CN" sz="2000" dirty="0"/>
              <a:t>Client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8616575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8716555" y="3093949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listenForMessage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4D1C94-36C6-A11F-05DD-89952EA7A710}"/>
              </a:ext>
            </a:extLst>
          </p:cNvPr>
          <p:cNvSpPr/>
          <p:nvPr/>
        </p:nvSpPr>
        <p:spPr>
          <a:xfrm>
            <a:off x="4869317" y="4715852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8DC1A-2BCA-69A8-94D1-1B42C3771B93}"/>
              </a:ext>
            </a:extLst>
          </p:cNvPr>
          <p:cNvSpPr txBox="1"/>
          <p:nvPr/>
        </p:nvSpPr>
        <p:spPr>
          <a:xfrm>
            <a:off x="5220070" y="4891226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sendMessage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8400256" y="3814029"/>
            <a:ext cx="297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new thread.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Listen for the message send from the sever.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6F385-EEF9-A012-7857-C76F3B99BB6C}"/>
              </a:ext>
            </a:extLst>
          </p:cNvPr>
          <p:cNvSpPr txBox="1"/>
          <p:nvPr/>
        </p:nvSpPr>
        <p:spPr>
          <a:xfrm>
            <a:off x="744423" y="4653136"/>
            <a:ext cx="3874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Send username to the sever.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while loop until the socket connection ends.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effectLst/>
            </a:endParaRPr>
          </a:p>
          <a:p>
            <a:r>
              <a:rPr lang="en-US" dirty="0">
                <a:solidFill>
                  <a:srgbClr val="0070C0"/>
                </a:solidFill>
              </a:rPr>
              <a:t>Inside the while loop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R</a:t>
            </a:r>
            <a:r>
              <a:rPr lang="en-US" dirty="0">
                <a:effectLst/>
              </a:rPr>
              <a:t>ead the msg from keyboard and send it to sever.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952751" y="1772816"/>
            <a:ext cx="3743944" cy="111147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8D49D-E56C-E1B2-2398-BF80F7B423F0}"/>
              </a:ext>
            </a:extLst>
          </p:cNvPr>
          <p:cNvCxnSpPr>
            <a:cxnSpLocks/>
            <a:stCxn id="18" idx="2"/>
            <a:endCxn id="9" idx="0"/>
          </p:cNvCxnSpPr>
          <p:nvPr/>
        </p:nvCxnSpPr>
        <p:spPr>
          <a:xfrm>
            <a:off x="5949437" y="3604374"/>
            <a:ext cx="0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AC5D8FD-451E-87FD-371B-6C530C77DA0B}"/>
              </a:ext>
            </a:extLst>
          </p:cNvPr>
          <p:cNvSpPr/>
          <p:nvPr/>
        </p:nvSpPr>
        <p:spPr>
          <a:xfrm>
            <a:off x="4869317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8349-AC48-C445-0EDB-EE157B42C948}"/>
              </a:ext>
            </a:extLst>
          </p:cNvPr>
          <p:cNvSpPr txBox="1"/>
          <p:nvPr/>
        </p:nvSpPr>
        <p:spPr>
          <a:xfrm>
            <a:off x="5189838" y="3059668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AB8B99-2871-2438-FFB4-EDFEEB569451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>
          <a:xfrm flipH="1">
            <a:off x="5949437" y="1772816"/>
            <a:ext cx="3314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FA72E1-CC49-395B-EA2C-B411F9CB0AD2}"/>
              </a:ext>
            </a:extLst>
          </p:cNvPr>
          <p:cNvSpPr txBox="1"/>
          <p:nvPr/>
        </p:nvSpPr>
        <p:spPr>
          <a:xfrm>
            <a:off x="1647186" y="2678450"/>
            <a:ext cx="297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Socket.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Record the username.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F48F94F-1F8A-221E-8CDA-1D4AF31DD8CE}"/>
              </a:ext>
            </a:extLst>
          </p:cNvPr>
          <p:cNvCxnSpPr>
            <a:stCxn id="9" idx="1"/>
            <a:endCxn id="9" idx="3"/>
          </p:cNvCxnSpPr>
          <p:nvPr/>
        </p:nvCxnSpPr>
        <p:spPr>
          <a:xfrm rot="10800000" flipH="1">
            <a:off x="4869317" y="5075892"/>
            <a:ext cx="2160240" cy="12700"/>
          </a:xfrm>
          <a:prstGeom prst="curvedConnector5">
            <a:avLst>
              <a:gd name="adj1" fmla="val -10582"/>
              <a:gd name="adj2" fmla="val -9102976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2930CBA-CE0A-FB19-B0F9-F3464FCEC665}"/>
              </a:ext>
            </a:extLst>
          </p:cNvPr>
          <p:cNvSpPr txBox="1"/>
          <p:nvPr/>
        </p:nvSpPr>
        <p:spPr>
          <a:xfrm>
            <a:off x="4474994" y="218250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22F2A-7A43-3B09-BD18-F14D9A6E2610}"/>
              </a:ext>
            </a:extLst>
          </p:cNvPr>
          <p:cNvSpPr txBox="1"/>
          <p:nvPr/>
        </p:nvSpPr>
        <p:spPr>
          <a:xfrm>
            <a:off x="8296406" y="1979548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标题 4">
            <a:extLst>
              <a:ext uri="{FF2B5EF4-FFF2-40B4-BE49-F238E27FC236}">
                <a16:creationId xmlns:a16="http://schemas.microsoft.com/office/drawing/2014/main" id="{0A7DF2CC-446C-6A40-0CB6-0CE82216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Client</a:t>
            </a:r>
            <a:endParaRPr lang="zh-C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61746D-2F66-3AFE-2E80-0FD72A7D1197}"/>
              </a:ext>
            </a:extLst>
          </p:cNvPr>
          <p:cNvSpPr txBox="1"/>
          <p:nvPr/>
        </p:nvSpPr>
        <p:spPr>
          <a:xfrm>
            <a:off x="4767837" y="5473704"/>
            <a:ext cx="2363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dirty="0"/>
              <a:t>while(socket.</a:t>
            </a:r>
          </a:p>
          <a:p>
            <a:pPr algn="ctr"/>
            <a:r>
              <a:rPr lang="en-CN" dirty="0"/>
              <a:t>isConnected())</a:t>
            </a:r>
          </a:p>
        </p:txBody>
      </p:sp>
    </p:spTree>
    <p:extLst>
      <p:ext uri="{BB962C8B-B14F-4D97-AF65-F5344CB8AC3E}">
        <p14:creationId xmlns:p14="http://schemas.microsoft.com/office/powerpoint/2010/main" val="19694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4871864" y="17008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5153268" y="1860793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CN" sz="2000" dirty="0"/>
              <a:t>Server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4871864" y="3068960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5274106" y="3228945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startServer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309952" y="1700808"/>
            <a:ext cx="3751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</a:t>
            </a:r>
            <a:r>
              <a:rPr lang="en-US" dirty="0" err="1">
                <a:effectLst/>
              </a:rPr>
              <a:t>ServerSocket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0070C0"/>
                </a:solidFill>
              </a:rPr>
              <a:t>a while loop </a:t>
            </a:r>
            <a:r>
              <a:rPr lang="en-US" dirty="0"/>
              <a:t>to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Accept new connection requestion from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Construct a </a:t>
            </a:r>
            <a:r>
              <a:rPr lang="en-US" dirty="0" err="1"/>
              <a:t>ClientHandler</a:t>
            </a:r>
            <a:r>
              <a:rPr lang="en-US" dirty="0"/>
              <a:t> for each connected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effectLst/>
              </a:rPr>
              <a:t>Put the </a:t>
            </a:r>
            <a:r>
              <a:rPr lang="en-US" dirty="0" err="1"/>
              <a:t>ClientHandler</a:t>
            </a:r>
            <a:r>
              <a:rPr lang="en-US" dirty="0"/>
              <a:t> into a thread and start the thread</a:t>
            </a:r>
            <a:r>
              <a:rPr lang="en-US" dirty="0">
                <a:effectLst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951984" y="2420888"/>
            <a:ext cx="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0A192F-7DE6-BF06-52A0-9391D38730E6}"/>
              </a:ext>
            </a:extLst>
          </p:cNvPr>
          <p:cNvSpPr/>
          <p:nvPr/>
        </p:nvSpPr>
        <p:spPr>
          <a:xfrm>
            <a:off x="1940430" y="53012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465B-5C5C-3B7D-757A-3F33E6253BC4}"/>
              </a:ext>
            </a:extLst>
          </p:cNvPr>
          <p:cNvSpPr txBox="1"/>
          <p:nvPr/>
        </p:nvSpPr>
        <p:spPr>
          <a:xfrm>
            <a:off x="7248128" y="31058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B7C6"/>
                </a:solidFill>
                <a:effectLst/>
              </a:rPr>
              <a:t>Socket socket = </a:t>
            </a:r>
          </a:p>
          <a:p>
            <a:r>
              <a:rPr lang="en-US" dirty="0" err="1">
                <a:solidFill>
                  <a:srgbClr val="9876AA"/>
                </a:solidFill>
                <a:effectLst/>
              </a:rPr>
              <a:t>serverSocket</a:t>
            </a:r>
            <a:r>
              <a:rPr lang="en-US" dirty="0" err="1">
                <a:solidFill>
                  <a:srgbClr val="A9B7C6"/>
                </a:solidFill>
                <a:effectLst/>
              </a:rPr>
              <a:t>.accept</a:t>
            </a:r>
            <a:r>
              <a:rPr lang="en-US" dirty="0">
                <a:solidFill>
                  <a:srgbClr val="A9B7C6"/>
                </a:solidFill>
                <a:effectLst/>
              </a:rPr>
              <a:t>()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endParaRPr lang="en-US" dirty="0">
              <a:solidFill>
                <a:srgbClr val="A9B7C6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FAC669-A984-86B8-4186-DAF60C91F4E8}"/>
              </a:ext>
            </a:extLst>
          </p:cNvPr>
          <p:cNvSpPr/>
          <p:nvPr/>
        </p:nvSpPr>
        <p:spPr>
          <a:xfrm>
            <a:off x="477002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C92AB-3752-751E-7EAE-BFE2DD145581}"/>
              </a:ext>
            </a:extLst>
          </p:cNvPr>
          <p:cNvSpPr txBox="1"/>
          <p:nvPr/>
        </p:nvSpPr>
        <p:spPr>
          <a:xfrm>
            <a:off x="488850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DB85922-76DC-00C2-8873-51597D4DF791}"/>
              </a:ext>
            </a:extLst>
          </p:cNvPr>
          <p:cNvSpPr/>
          <p:nvPr/>
        </p:nvSpPr>
        <p:spPr>
          <a:xfrm>
            <a:off x="768908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08ADA-907C-F2B7-52FE-453934A75034}"/>
              </a:ext>
            </a:extLst>
          </p:cNvPr>
          <p:cNvSpPr txBox="1"/>
          <p:nvPr/>
        </p:nvSpPr>
        <p:spPr>
          <a:xfrm>
            <a:off x="780756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A950C6-C061-79A2-D9BB-8066CBD7CB02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3020550" y="3789040"/>
            <a:ext cx="2931434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CE2D1A-B9E3-C4FE-B680-EEFC50D55C91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951984" y="3789040"/>
            <a:ext cx="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2D9A3F-D2FC-C071-666A-F1FBC0E94C23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5951984" y="3789040"/>
            <a:ext cx="291906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E3979BF-905E-A2E8-0B73-D18E34ED5B0B}"/>
              </a:ext>
            </a:extLst>
          </p:cNvPr>
          <p:cNvSpPr txBox="1"/>
          <p:nvPr/>
        </p:nvSpPr>
        <p:spPr>
          <a:xfrm>
            <a:off x="1940430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19CA6-0BF6-4EDA-108B-42D3B1602561}"/>
              </a:ext>
            </a:extLst>
          </p:cNvPr>
          <p:cNvSpPr txBox="1"/>
          <p:nvPr/>
        </p:nvSpPr>
        <p:spPr>
          <a:xfrm>
            <a:off x="1935224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3D0EBE-E0EA-71FD-E574-4EBD4820E3C4}"/>
              </a:ext>
            </a:extLst>
          </p:cNvPr>
          <p:cNvSpPr txBox="1"/>
          <p:nvPr/>
        </p:nvSpPr>
        <p:spPr>
          <a:xfrm>
            <a:off x="4652336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6AD1D2-2D82-204B-7E36-339C10CF759B}"/>
              </a:ext>
            </a:extLst>
          </p:cNvPr>
          <p:cNvSpPr txBox="1"/>
          <p:nvPr/>
        </p:nvSpPr>
        <p:spPr>
          <a:xfrm>
            <a:off x="8592426" y="4807671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A979896-0ED8-87E8-99BD-0449C225B014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 rot="10800000" flipH="1">
            <a:off x="4871864" y="3429000"/>
            <a:ext cx="2160240" cy="12700"/>
          </a:xfrm>
          <a:prstGeom prst="curvedConnector5">
            <a:avLst>
              <a:gd name="adj1" fmla="val -10582"/>
              <a:gd name="adj2" fmla="val -5958142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E71B79A-345F-E07C-0EDD-D63EE571DDE0}"/>
              </a:ext>
            </a:extLst>
          </p:cNvPr>
          <p:cNvSpPr txBox="1"/>
          <p:nvPr/>
        </p:nvSpPr>
        <p:spPr>
          <a:xfrm>
            <a:off x="4265826" y="4161092"/>
            <a:ext cx="337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while(!</a:t>
            </a:r>
            <a:r>
              <a:rPr lang="en-US" dirty="0" err="1"/>
              <a:t>serverSocket.isClosed</a:t>
            </a:r>
            <a:r>
              <a:rPr lang="en-US" dirty="0"/>
              <a:t>())</a:t>
            </a:r>
            <a:endParaRPr lang="en-CN" dirty="0"/>
          </a:p>
        </p:txBody>
      </p:sp>
      <p:sp>
        <p:nvSpPr>
          <p:cNvPr id="40" name="标题 4">
            <a:extLst>
              <a:ext uri="{FF2B5EF4-FFF2-40B4-BE49-F238E27FC236}">
                <a16:creationId xmlns:a16="http://schemas.microsoft.com/office/drawing/2014/main" id="{B696CFDD-7DC1-6B6F-A26F-3848702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Server</a:t>
            </a:r>
            <a:endParaRPr lang="zh-C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A93FED-B10F-F9C4-1436-5F70DFBAF398}"/>
              </a:ext>
            </a:extLst>
          </p:cNvPr>
          <p:cNvSpPr txBox="1"/>
          <p:nvPr/>
        </p:nvSpPr>
        <p:spPr>
          <a:xfrm>
            <a:off x="6178931" y="2580873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</p:spTree>
    <p:extLst>
      <p:ext uri="{BB962C8B-B14F-4D97-AF65-F5344CB8AC3E}">
        <p14:creationId xmlns:p14="http://schemas.microsoft.com/office/powerpoint/2010/main" val="40740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2138689" y="1052736"/>
            <a:ext cx="2595602" cy="100811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2253786" y="1176404"/>
            <a:ext cx="248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 err="1"/>
              <a:t>ClientHandler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implements Runnable</a:t>
            </a:r>
            <a:endParaRPr lang="en-CN" sz="20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2138689" y="2832231"/>
            <a:ext cx="2595602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3102289" y="41534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run()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5040195" y="3745285"/>
            <a:ext cx="558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Inside the while loop: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Read Message from the client</a:t>
            </a:r>
            <a:r>
              <a:rPr lang="en-US" dirty="0"/>
              <a:t> that is being handled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 with </a:t>
            </a:r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436490" y="2060848"/>
            <a:ext cx="0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4883E1-169C-E26E-DF71-A84E537331DA}"/>
              </a:ext>
            </a:extLst>
          </p:cNvPr>
          <p:cNvSpPr/>
          <p:nvPr/>
        </p:nvSpPr>
        <p:spPr>
          <a:xfrm>
            <a:off x="2346938" y="4093288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954EB-F399-847C-61AA-5CDA3E5D33F1}"/>
              </a:ext>
            </a:extLst>
          </p:cNvPr>
          <p:cNvSpPr txBox="1"/>
          <p:nvPr/>
        </p:nvSpPr>
        <p:spPr>
          <a:xfrm>
            <a:off x="2399791" y="5541689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F5947-77D1-8D7B-7595-E5F15530FB99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flipH="1">
            <a:off x="3427058" y="3321905"/>
            <a:ext cx="9432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39160E-EE1D-8AFE-2816-E245F63242B2}"/>
              </a:ext>
            </a:extLst>
          </p:cNvPr>
          <p:cNvSpPr txBox="1"/>
          <p:nvPr/>
        </p:nvSpPr>
        <p:spPr>
          <a:xfrm>
            <a:off x="4948414" y="5380672"/>
            <a:ext cx="654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for loop to scan over all the created </a:t>
            </a:r>
            <a:r>
              <a:rPr lang="en-US" sz="1800" dirty="0" err="1"/>
              <a:t>ClientHandlers</a:t>
            </a:r>
            <a:r>
              <a:rPr lang="en-US" sz="1800" dirty="0"/>
              <a:t> recorded in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For each </a:t>
            </a:r>
            <a:r>
              <a:rPr lang="en-US" sz="1800" dirty="0" err="1"/>
              <a:t>ClientHandlers</a:t>
            </a:r>
            <a:r>
              <a:rPr lang="en-US" sz="1800" dirty="0"/>
              <a:t>, use its writer the write the message to its client.</a:t>
            </a:r>
            <a:endParaRPr lang="en-US" dirty="0">
              <a:effectLst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9929D4-5003-8F55-2188-291260870C9A}"/>
              </a:ext>
            </a:extLst>
          </p:cNvPr>
          <p:cNvSpPr/>
          <p:nvPr/>
        </p:nvSpPr>
        <p:spPr>
          <a:xfrm>
            <a:off x="2347621" y="5487351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C9587A-7890-2FA3-A00B-686A8FA15996}"/>
              </a:ext>
            </a:extLst>
          </p:cNvPr>
          <p:cNvSpPr txBox="1"/>
          <p:nvPr/>
        </p:nvSpPr>
        <p:spPr>
          <a:xfrm>
            <a:off x="2676891" y="2892402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5874C5-7083-1B2E-D333-8984C2843828}"/>
              </a:ext>
            </a:extLst>
          </p:cNvPr>
          <p:cNvSpPr txBox="1"/>
          <p:nvPr/>
        </p:nvSpPr>
        <p:spPr>
          <a:xfrm>
            <a:off x="4943872" y="2121576"/>
            <a:ext cx="583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Add this </a:t>
            </a:r>
            <a:r>
              <a:rPr lang="en-US" sz="1800" dirty="0" err="1"/>
              <a:t>ClientHandler</a:t>
            </a:r>
            <a:r>
              <a:rPr lang="en-US" sz="1800" dirty="0"/>
              <a:t> to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  <a:endParaRPr lang="en-US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82B6AEF-74F5-8CE6-7F83-1E707754DDEF}"/>
              </a:ext>
            </a:extLst>
          </p:cNvPr>
          <p:cNvCxnSpPr>
            <a:cxnSpLocks/>
            <a:stCxn id="16" idx="1"/>
            <a:endCxn id="16" idx="3"/>
          </p:cNvCxnSpPr>
          <p:nvPr/>
        </p:nvCxnSpPr>
        <p:spPr>
          <a:xfrm rot="10800000" flipH="1">
            <a:off x="2346938" y="4338125"/>
            <a:ext cx="2160240" cy="12700"/>
          </a:xfrm>
          <a:prstGeom prst="curvedConnector5">
            <a:avLst>
              <a:gd name="adj1" fmla="val -18367"/>
              <a:gd name="adj2" fmla="val -19279039"/>
              <a:gd name="adj3" fmla="val 120313"/>
            </a:avLst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7AB463-5373-CB5B-CF78-01167FED45A0}"/>
              </a:ext>
            </a:extLst>
          </p:cNvPr>
          <p:cNvSpPr txBox="1"/>
          <p:nvPr/>
        </p:nvSpPr>
        <p:spPr>
          <a:xfrm>
            <a:off x="2108480" y="476762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while(socket.isConnected())</a:t>
            </a:r>
          </a:p>
        </p:txBody>
      </p:sp>
      <p:sp>
        <p:nvSpPr>
          <p:cNvPr id="47" name="标题 4">
            <a:extLst>
              <a:ext uri="{FF2B5EF4-FFF2-40B4-BE49-F238E27FC236}">
                <a16:creationId xmlns:a16="http://schemas.microsoft.com/office/drawing/2014/main" id="{9DC01F5B-6BA9-B129-29AE-C6101DDA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2" y="57066"/>
            <a:ext cx="9048623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</a:t>
            </a:r>
            <a:r>
              <a:rPr lang="en-US" altLang="zh-CN" sz="4000" dirty="0" err="1"/>
              <a:t>ClientHandler</a:t>
            </a:r>
            <a:endParaRPr lang="zh-CN" sz="4000" dirty="0"/>
          </a:p>
        </p:txBody>
      </p:sp>
    </p:spTree>
    <p:extLst>
      <p:ext uri="{BB962C8B-B14F-4D97-AF65-F5344CB8AC3E}">
        <p14:creationId xmlns:p14="http://schemas.microsoft.com/office/powerpoint/2010/main" val="12881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Multithreading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DCA41E-BE7D-C986-FFEE-C905CC8EFF32}"/>
              </a:ext>
            </a:extLst>
          </p:cNvPr>
          <p:cNvSpPr txBox="1"/>
          <p:nvPr/>
        </p:nvSpPr>
        <p:spPr>
          <a:xfrm>
            <a:off x="691720" y="1198313"/>
            <a:ext cx="10804879" cy="459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Java is a multi-threaded programming language which means we can develop multi-threaded program using Java. A multi-threaded program contains 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or more parts that can run concurrently 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each part can handle a different task at the same time making optimal use of the available resources specially when your computer has multiple CPUs.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By definition, multitasking is when multiple processes share common processing resources such as a CPU. Multi-threading extends the idea of multitasking into applications where you can subdivide specific operations within a single application into individual threads. 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Each of the threads can run in parallel.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OS divides processing time not only among different applications, but also among each thread within an application.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Multi-threading enables you to write in a way where 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multiple activities can proceed concurrently in the same program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Life Cycle of a Thread</a:t>
            </a:r>
            <a:endParaRPr lang="zh-CN" sz="4000" dirty="0"/>
          </a:p>
        </p:txBody>
      </p:sp>
      <p:pic>
        <p:nvPicPr>
          <p:cNvPr id="3" name="Picture 2" descr="Java Thread Life Cycle">
            <a:extLst>
              <a:ext uri="{FF2B5EF4-FFF2-40B4-BE49-F238E27FC236}">
                <a16:creationId xmlns:a16="http://schemas.microsoft.com/office/drawing/2014/main" id="{D3DD7D96-D29D-2260-AE1C-21A8243D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" y="1198313"/>
            <a:ext cx="10772271" cy="51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Life Cycle of a Thread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DCA41E-BE7D-C986-FFEE-C905CC8EFF32}"/>
              </a:ext>
            </a:extLst>
          </p:cNvPr>
          <p:cNvSpPr txBox="1"/>
          <p:nvPr/>
        </p:nvSpPr>
        <p:spPr>
          <a:xfrm>
            <a:off x="691720" y="1198313"/>
            <a:ext cx="10804879" cy="528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− A new thread begins its life cycle in the new state. It remains in this state until the program starts the thread. It is also referred to as a born thread.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Runnable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− After a newly born thread is started, the thread becomes runnable. A thread in this state is considered to be executing its task.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Waiting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− Sometimes, a thread transitions to the waiting state while the thread waits for another thread to perform a task. A thread transitions back to the runnable state only when another thread signals the waiting thread to continue executing.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Timed Waiting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− A runnable thread can enter the timed waiting state for a specified interval of time. A thread in this state transitions back to the runnable state when that time interval expires or when the event it is waiting for occurs.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Terminated (Dead)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− A runnable thread enters the terminated state when it completes its task or otherwise terminates.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Multithreading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13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Advantages of Java Multithreading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It doesn't block the user because threads are independent and you can </a:t>
            </a:r>
            <a:r>
              <a:rPr lang="en-US" altLang="zh-C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 multiple operations at the same time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You can perform many operations together, so it </a:t>
            </a:r>
            <a:r>
              <a:rPr lang="en-US" altLang="zh-C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saves time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Threads are independent, so it </a:t>
            </a:r>
            <a:r>
              <a:rPr lang="en-US" altLang="zh-C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doesn't affect other threads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if an exception occurs in a single thread.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Threads can be created by using two mechanisms : 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Extending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class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Runnable Interface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provides Thread class to achieve thread programming. Thread class provides constructors and methods to create and perform operations on a thread. Thread class extends Object class and implements Runnable interface.</a:t>
            </a:r>
          </a:p>
        </p:txBody>
      </p:sp>
    </p:spTree>
    <p:extLst>
      <p:ext uri="{BB962C8B-B14F-4D97-AF65-F5344CB8AC3E}">
        <p14:creationId xmlns:p14="http://schemas.microsoft.com/office/powerpoint/2010/main" val="21908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25000"/>
          </a:lnSpc>
          <a:spcBef>
            <a:spcPts val="1200"/>
          </a:spcBef>
          <a:buClr>
            <a:srgbClr val="FF0000"/>
          </a:buClr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1253</Words>
  <Application>Microsoft Macintosh PowerPoint</Application>
  <PresentationFormat>Widescreen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楷体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CSC1004 Tutorial 4 Zhihan Ning</vt:lpstr>
      <vt:lpstr>Framework of Project #1</vt:lpstr>
      <vt:lpstr>Structure of Project: Client</vt:lpstr>
      <vt:lpstr>Structure of Project: Server</vt:lpstr>
      <vt:lpstr>Structure of Project: ClientHandler</vt:lpstr>
      <vt:lpstr>Java Multithreading</vt:lpstr>
      <vt:lpstr>Life Cycle of a Thread</vt:lpstr>
      <vt:lpstr>Life Cycle of a Thread</vt:lpstr>
      <vt:lpstr>Java Multithreading</vt:lpstr>
      <vt:lpstr>Thread Class Example</vt:lpstr>
      <vt:lpstr>Thread by Runnable Interface</vt:lpstr>
      <vt:lpstr>Multithreading in Project #1</vt:lpstr>
      <vt:lpstr>Multithreading in Project #1</vt:lpstr>
      <vt:lpstr>Multithreading in Project #1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Prof. LIU Guiliang (SDS)</cp:lastModifiedBy>
  <cp:revision>429</cp:revision>
  <dcterms:created xsi:type="dcterms:W3CDTF">2021-09-16T09:09:00Z</dcterms:created>
  <dcterms:modified xsi:type="dcterms:W3CDTF">2024-02-02T11:39:15Z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2052-11.1.0.13703</vt:lpwstr>
  </property>
</Properties>
</file>